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0"/>
    <p:restoredTop sz="94660"/>
  </p:normalViewPr>
  <p:slideViewPr>
    <p:cSldViewPr snapToGrid="0">
      <p:cViewPr varScale="1">
        <p:scale>
          <a:sx n="125" d="100"/>
          <a:sy n="125" d="100"/>
        </p:scale>
        <p:origin x="1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FBCA9D-0923-4B38-94C4-5EE7625905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A4C7F2-E6E8-41AB-9B7D-7363C18E554B}">
      <dgm:prSet/>
      <dgm:spPr/>
      <dgm:t>
        <a:bodyPr/>
        <a:lstStyle/>
        <a:p>
          <a:r>
            <a:rPr lang="en-US"/>
            <a:t>Apllications &amp; PO Details: IOMS, IPAS, SWFM appliactions and related PO numbers.</a:t>
          </a:r>
        </a:p>
      </dgm:t>
    </dgm:pt>
    <dgm:pt modelId="{D900AEE1-8DCE-4F4C-81A9-E6D62F083B2C}" type="parTrans" cxnId="{BB92634A-3D4F-466C-B231-99271A54D2BB}">
      <dgm:prSet/>
      <dgm:spPr/>
      <dgm:t>
        <a:bodyPr/>
        <a:lstStyle/>
        <a:p>
          <a:endParaRPr lang="en-US"/>
        </a:p>
      </dgm:t>
    </dgm:pt>
    <dgm:pt modelId="{0731818F-823E-4A9E-B4E2-62153CA447F4}" type="sibTrans" cxnId="{BB92634A-3D4F-466C-B231-99271A54D2BB}">
      <dgm:prSet/>
      <dgm:spPr/>
      <dgm:t>
        <a:bodyPr/>
        <a:lstStyle/>
        <a:p>
          <a:endParaRPr lang="en-US"/>
        </a:p>
      </dgm:t>
    </dgm:pt>
    <dgm:pt modelId="{37F46D41-DE08-4B13-AA4B-3951578D01F1}">
      <dgm:prSet/>
      <dgm:spPr/>
      <dgm:t>
        <a:bodyPr/>
        <a:lstStyle/>
        <a:p>
          <a:r>
            <a:rPr lang="en-US"/>
            <a:t>Technical Support Needs: Emphasis on additional Technical Support Assistans (TSA) to handle user issues.</a:t>
          </a:r>
        </a:p>
      </dgm:t>
    </dgm:pt>
    <dgm:pt modelId="{1649DA40-5428-4808-AB08-24BAAC56CFF1}" type="parTrans" cxnId="{B4D75AB9-322A-4757-9FB0-E5D8F0D392FC}">
      <dgm:prSet/>
      <dgm:spPr/>
      <dgm:t>
        <a:bodyPr/>
        <a:lstStyle/>
        <a:p>
          <a:endParaRPr lang="en-US"/>
        </a:p>
      </dgm:t>
    </dgm:pt>
    <dgm:pt modelId="{9563144D-FB1B-4A3B-B20D-96E9264AA49F}" type="sibTrans" cxnId="{B4D75AB9-322A-4757-9FB0-E5D8F0D392FC}">
      <dgm:prSet/>
      <dgm:spPr/>
      <dgm:t>
        <a:bodyPr/>
        <a:lstStyle/>
        <a:p>
          <a:endParaRPr lang="en-US"/>
        </a:p>
      </dgm:t>
    </dgm:pt>
    <dgm:pt modelId="{DA59C1A4-C1DF-48DF-8FA7-2B1DF2A112A5}">
      <dgm:prSet/>
      <dgm:spPr/>
      <dgm:t>
        <a:bodyPr/>
        <a:lstStyle/>
        <a:p>
          <a:r>
            <a:rPr lang="en-US"/>
            <a:t>Scope of Work: Details on service request and support management, application/database/software support, and reporting management.</a:t>
          </a:r>
        </a:p>
      </dgm:t>
    </dgm:pt>
    <dgm:pt modelId="{A8B7F0ED-75E2-44BD-B7C1-C7CCDDD9F7AF}" type="parTrans" cxnId="{4A09384A-A633-4B58-A12D-ACB65520B7E3}">
      <dgm:prSet/>
      <dgm:spPr/>
      <dgm:t>
        <a:bodyPr/>
        <a:lstStyle/>
        <a:p>
          <a:endParaRPr lang="en-US"/>
        </a:p>
      </dgm:t>
    </dgm:pt>
    <dgm:pt modelId="{165DC189-FBD3-4AD5-834F-E552048A4FDA}" type="sibTrans" cxnId="{4A09384A-A633-4B58-A12D-ACB65520B7E3}">
      <dgm:prSet/>
      <dgm:spPr/>
      <dgm:t>
        <a:bodyPr/>
        <a:lstStyle/>
        <a:p>
          <a:endParaRPr lang="en-US"/>
        </a:p>
      </dgm:t>
    </dgm:pt>
    <dgm:pt modelId="{0A7F85BF-A0D8-4D0C-A2BB-35F8FE8F5FFD}">
      <dgm:prSet/>
      <dgm:spPr/>
      <dgm:t>
        <a:bodyPr/>
        <a:lstStyle/>
        <a:p>
          <a:r>
            <a:rPr lang="en-US"/>
            <a:t>Service Level Agreement (SLA): Defined targets and penalties for not meeting SLA.</a:t>
          </a:r>
        </a:p>
      </dgm:t>
    </dgm:pt>
    <dgm:pt modelId="{3F01A595-ED86-4D15-A45D-9E40EF0CE2CD}" type="parTrans" cxnId="{6D18F194-7FB6-494B-8813-D23F44AE74C8}">
      <dgm:prSet/>
      <dgm:spPr/>
      <dgm:t>
        <a:bodyPr/>
        <a:lstStyle/>
        <a:p>
          <a:endParaRPr lang="en-US"/>
        </a:p>
      </dgm:t>
    </dgm:pt>
    <dgm:pt modelId="{3BE4E137-24B7-4859-A2E5-A5552363AF82}" type="sibTrans" cxnId="{6D18F194-7FB6-494B-8813-D23F44AE74C8}">
      <dgm:prSet/>
      <dgm:spPr/>
      <dgm:t>
        <a:bodyPr/>
        <a:lstStyle/>
        <a:p>
          <a:endParaRPr lang="en-US"/>
        </a:p>
      </dgm:t>
    </dgm:pt>
    <dgm:pt modelId="{56FB6540-A711-4B93-9482-411F9426D031}">
      <dgm:prSet/>
      <dgm:spPr/>
      <dgm:t>
        <a:bodyPr/>
        <a:lstStyle/>
        <a:p>
          <a:r>
            <a:rPr lang="en-US"/>
            <a:t>Maintenance Periode: Juli 1, 2024 – June 30, 2025.</a:t>
          </a:r>
        </a:p>
      </dgm:t>
    </dgm:pt>
    <dgm:pt modelId="{AB8355DD-1CA7-4C1D-9A13-9CE5FEF98395}" type="parTrans" cxnId="{E70AF231-1E8B-4980-8851-485A5D824295}">
      <dgm:prSet/>
      <dgm:spPr/>
      <dgm:t>
        <a:bodyPr/>
        <a:lstStyle/>
        <a:p>
          <a:endParaRPr lang="en-US"/>
        </a:p>
      </dgm:t>
    </dgm:pt>
    <dgm:pt modelId="{9B4D5587-7CEB-45C6-9C9F-6B6FFDE999C0}" type="sibTrans" cxnId="{E70AF231-1E8B-4980-8851-485A5D824295}">
      <dgm:prSet/>
      <dgm:spPr/>
      <dgm:t>
        <a:bodyPr/>
        <a:lstStyle/>
        <a:p>
          <a:endParaRPr lang="en-US"/>
        </a:p>
      </dgm:t>
    </dgm:pt>
    <dgm:pt modelId="{4811AC0B-B0EE-4CF7-820C-73799A01EFF8}">
      <dgm:prSet/>
      <dgm:spPr/>
      <dgm:t>
        <a:bodyPr/>
        <a:lstStyle/>
        <a:p>
          <a:r>
            <a:rPr lang="en-US"/>
            <a:t>Budget Breakdown: Costs associated with L1 and L2 support, and licensing.</a:t>
          </a:r>
        </a:p>
      </dgm:t>
    </dgm:pt>
    <dgm:pt modelId="{B79422D4-41CF-40FF-9BB7-F2280238A19F}" type="parTrans" cxnId="{C6F276A9-320E-44E8-8BBF-33B23B8047F7}">
      <dgm:prSet/>
      <dgm:spPr/>
      <dgm:t>
        <a:bodyPr/>
        <a:lstStyle/>
        <a:p>
          <a:endParaRPr lang="en-US"/>
        </a:p>
      </dgm:t>
    </dgm:pt>
    <dgm:pt modelId="{4E02765A-457F-45C3-82DE-739345438DB5}" type="sibTrans" cxnId="{C6F276A9-320E-44E8-8BBF-33B23B8047F7}">
      <dgm:prSet/>
      <dgm:spPr/>
      <dgm:t>
        <a:bodyPr/>
        <a:lstStyle/>
        <a:p>
          <a:endParaRPr lang="en-US"/>
        </a:p>
      </dgm:t>
    </dgm:pt>
    <dgm:pt modelId="{13483CE7-E661-724D-B400-407619415274}" type="pres">
      <dgm:prSet presAssocID="{48FBCA9D-0923-4B38-94C4-5EE762590589}" presName="diagram" presStyleCnt="0">
        <dgm:presLayoutVars>
          <dgm:dir/>
          <dgm:resizeHandles val="exact"/>
        </dgm:presLayoutVars>
      </dgm:prSet>
      <dgm:spPr/>
    </dgm:pt>
    <dgm:pt modelId="{B2361B47-3F8C-4340-859C-C7B1C3FF852C}" type="pres">
      <dgm:prSet presAssocID="{4BA4C7F2-E6E8-41AB-9B7D-7363C18E554B}" presName="node" presStyleLbl="node1" presStyleIdx="0" presStyleCnt="6">
        <dgm:presLayoutVars>
          <dgm:bulletEnabled val="1"/>
        </dgm:presLayoutVars>
      </dgm:prSet>
      <dgm:spPr/>
    </dgm:pt>
    <dgm:pt modelId="{7B326936-6125-154B-82B1-B890A4EADB7F}" type="pres">
      <dgm:prSet presAssocID="{0731818F-823E-4A9E-B4E2-62153CA447F4}" presName="sibTrans" presStyleCnt="0"/>
      <dgm:spPr/>
    </dgm:pt>
    <dgm:pt modelId="{8311BB77-3424-1C49-BDCC-B93BBEF45CCF}" type="pres">
      <dgm:prSet presAssocID="{37F46D41-DE08-4B13-AA4B-3951578D01F1}" presName="node" presStyleLbl="node1" presStyleIdx="1" presStyleCnt="6">
        <dgm:presLayoutVars>
          <dgm:bulletEnabled val="1"/>
        </dgm:presLayoutVars>
      </dgm:prSet>
      <dgm:spPr/>
    </dgm:pt>
    <dgm:pt modelId="{19D51FF1-A0EF-7546-B31B-71B3681ECB22}" type="pres">
      <dgm:prSet presAssocID="{9563144D-FB1B-4A3B-B20D-96E9264AA49F}" presName="sibTrans" presStyleCnt="0"/>
      <dgm:spPr/>
    </dgm:pt>
    <dgm:pt modelId="{9F3FC9A9-39BF-1142-B128-99F807DE9FFA}" type="pres">
      <dgm:prSet presAssocID="{DA59C1A4-C1DF-48DF-8FA7-2B1DF2A112A5}" presName="node" presStyleLbl="node1" presStyleIdx="2" presStyleCnt="6">
        <dgm:presLayoutVars>
          <dgm:bulletEnabled val="1"/>
        </dgm:presLayoutVars>
      </dgm:prSet>
      <dgm:spPr/>
    </dgm:pt>
    <dgm:pt modelId="{F9AA241C-7E8C-224F-A0EB-47B026B08A9E}" type="pres">
      <dgm:prSet presAssocID="{165DC189-FBD3-4AD5-834F-E552048A4FDA}" presName="sibTrans" presStyleCnt="0"/>
      <dgm:spPr/>
    </dgm:pt>
    <dgm:pt modelId="{F43E7AD1-9AAB-E54B-B1E4-1F70255DCF7E}" type="pres">
      <dgm:prSet presAssocID="{0A7F85BF-A0D8-4D0C-A2BB-35F8FE8F5FFD}" presName="node" presStyleLbl="node1" presStyleIdx="3" presStyleCnt="6">
        <dgm:presLayoutVars>
          <dgm:bulletEnabled val="1"/>
        </dgm:presLayoutVars>
      </dgm:prSet>
      <dgm:spPr/>
    </dgm:pt>
    <dgm:pt modelId="{B20F07D6-A1CC-E04C-9FED-925CA956A276}" type="pres">
      <dgm:prSet presAssocID="{3BE4E137-24B7-4859-A2E5-A5552363AF82}" presName="sibTrans" presStyleCnt="0"/>
      <dgm:spPr/>
    </dgm:pt>
    <dgm:pt modelId="{0CBF30A0-3DDE-954A-830F-79D06CA6A91E}" type="pres">
      <dgm:prSet presAssocID="{56FB6540-A711-4B93-9482-411F9426D031}" presName="node" presStyleLbl="node1" presStyleIdx="4" presStyleCnt="6">
        <dgm:presLayoutVars>
          <dgm:bulletEnabled val="1"/>
        </dgm:presLayoutVars>
      </dgm:prSet>
      <dgm:spPr/>
    </dgm:pt>
    <dgm:pt modelId="{E445981F-39AF-E347-9809-06B36D9D3F1D}" type="pres">
      <dgm:prSet presAssocID="{9B4D5587-7CEB-45C6-9C9F-6B6FFDE999C0}" presName="sibTrans" presStyleCnt="0"/>
      <dgm:spPr/>
    </dgm:pt>
    <dgm:pt modelId="{2AD98A3A-74A0-B348-87E8-66E433281AFC}" type="pres">
      <dgm:prSet presAssocID="{4811AC0B-B0EE-4CF7-820C-73799A01EFF8}" presName="node" presStyleLbl="node1" presStyleIdx="5" presStyleCnt="6">
        <dgm:presLayoutVars>
          <dgm:bulletEnabled val="1"/>
        </dgm:presLayoutVars>
      </dgm:prSet>
      <dgm:spPr/>
    </dgm:pt>
  </dgm:ptLst>
  <dgm:cxnLst>
    <dgm:cxn modelId="{2D145E1A-78CF-594C-88AD-9736C4685B42}" type="presOf" srcId="{0A7F85BF-A0D8-4D0C-A2BB-35F8FE8F5FFD}" destId="{F43E7AD1-9AAB-E54B-B1E4-1F70255DCF7E}" srcOrd="0" destOrd="0" presId="urn:microsoft.com/office/officeart/2005/8/layout/default"/>
    <dgm:cxn modelId="{E70AF231-1E8B-4980-8851-485A5D824295}" srcId="{48FBCA9D-0923-4B38-94C4-5EE762590589}" destId="{56FB6540-A711-4B93-9482-411F9426D031}" srcOrd="4" destOrd="0" parTransId="{AB8355DD-1CA7-4C1D-9A13-9CE5FEF98395}" sibTransId="{9B4D5587-7CEB-45C6-9C9F-6B6FFDE999C0}"/>
    <dgm:cxn modelId="{4A09384A-A633-4B58-A12D-ACB65520B7E3}" srcId="{48FBCA9D-0923-4B38-94C4-5EE762590589}" destId="{DA59C1A4-C1DF-48DF-8FA7-2B1DF2A112A5}" srcOrd="2" destOrd="0" parTransId="{A8B7F0ED-75E2-44BD-B7C1-C7CCDDD9F7AF}" sibTransId="{165DC189-FBD3-4AD5-834F-E552048A4FDA}"/>
    <dgm:cxn modelId="{BB92634A-3D4F-466C-B231-99271A54D2BB}" srcId="{48FBCA9D-0923-4B38-94C4-5EE762590589}" destId="{4BA4C7F2-E6E8-41AB-9B7D-7363C18E554B}" srcOrd="0" destOrd="0" parTransId="{D900AEE1-8DCE-4F4C-81A9-E6D62F083B2C}" sibTransId="{0731818F-823E-4A9E-B4E2-62153CA447F4}"/>
    <dgm:cxn modelId="{50DF3071-6D94-634C-9981-E7B297552CBC}" type="presOf" srcId="{4811AC0B-B0EE-4CF7-820C-73799A01EFF8}" destId="{2AD98A3A-74A0-B348-87E8-66E433281AFC}" srcOrd="0" destOrd="0" presId="urn:microsoft.com/office/officeart/2005/8/layout/default"/>
    <dgm:cxn modelId="{6D18F194-7FB6-494B-8813-D23F44AE74C8}" srcId="{48FBCA9D-0923-4B38-94C4-5EE762590589}" destId="{0A7F85BF-A0D8-4D0C-A2BB-35F8FE8F5FFD}" srcOrd="3" destOrd="0" parTransId="{3F01A595-ED86-4D15-A45D-9E40EF0CE2CD}" sibTransId="{3BE4E137-24B7-4859-A2E5-A5552363AF82}"/>
    <dgm:cxn modelId="{46DA6BA5-26AE-7843-8E47-1CCB2812C676}" type="presOf" srcId="{4BA4C7F2-E6E8-41AB-9B7D-7363C18E554B}" destId="{B2361B47-3F8C-4340-859C-C7B1C3FF852C}" srcOrd="0" destOrd="0" presId="urn:microsoft.com/office/officeart/2005/8/layout/default"/>
    <dgm:cxn modelId="{5E915FA9-2DB0-4C47-9D68-A8B1E9C34666}" type="presOf" srcId="{37F46D41-DE08-4B13-AA4B-3951578D01F1}" destId="{8311BB77-3424-1C49-BDCC-B93BBEF45CCF}" srcOrd="0" destOrd="0" presId="urn:microsoft.com/office/officeart/2005/8/layout/default"/>
    <dgm:cxn modelId="{C6F276A9-320E-44E8-8BBF-33B23B8047F7}" srcId="{48FBCA9D-0923-4B38-94C4-5EE762590589}" destId="{4811AC0B-B0EE-4CF7-820C-73799A01EFF8}" srcOrd="5" destOrd="0" parTransId="{B79422D4-41CF-40FF-9BB7-F2280238A19F}" sibTransId="{4E02765A-457F-45C3-82DE-739345438DB5}"/>
    <dgm:cxn modelId="{2E038DB7-29CE-F845-B52B-38633E366836}" type="presOf" srcId="{DA59C1A4-C1DF-48DF-8FA7-2B1DF2A112A5}" destId="{9F3FC9A9-39BF-1142-B128-99F807DE9FFA}" srcOrd="0" destOrd="0" presId="urn:microsoft.com/office/officeart/2005/8/layout/default"/>
    <dgm:cxn modelId="{B4D75AB9-322A-4757-9FB0-E5D8F0D392FC}" srcId="{48FBCA9D-0923-4B38-94C4-5EE762590589}" destId="{37F46D41-DE08-4B13-AA4B-3951578D01F1}" srcOrd="1" destOrd="0" parTransId="{1649DA40-5428-4808-AB08-24BAAC56CFF1}" sibTransId="{9563144D-FB1B-4A3B-B20D-96E9264AA49F}"/>
    <dgm:cxn modelId="{B989C4DB-BB45-2D45-8867-C0D383580266}" type="presOf" srcId="{48FBCA9D-0923-4B38-94C4-5EE762590589}" destId="{13483CE7-E661-724D-B400-407619415274}" srcOrd="0" destOrd="0" presId="urn:microsoft.com/office/officeart/2005/8/layout/default"/>
    <dgm:cxn modelId="{5A890FE0-A3D5-5744-B016-7FB911A4D4EE}" type="presOf" srcId="{56FB6540-A711-4B93-9482-411F9426D031}" destId="{0CBF30A0-3DDE-954A-830F-79D06CA6A91E}" srcOrd="0" destOrd="0" presId="urn:microsoft.com/office/officeart/2005/8/layout/default"/>
    <dgm:cxn modelId="{0C30037A-73E3-C44E-851F-BB856A17BE07}" type="presParOf" srcId="{13483CE7-E661-724D-B400-407619415274}" destId="{B2361B47-3F8C-4340-859C-C7B1C3FF852C}" srcOrd="0" destOrd="0" presId="urn:microsoft.com/office/officeart/2005/8/layout/default"/>
    <dgm:cxn modelId="{9D77DC28-672E-E649-B48A-9FCF48B1CB8C}" type="presParOf" srcId="{13483CE7-E661-724D-B400-407619415274}" destId="{7B326936-6125-154B-82B1-B890A4EADB7F}" srcOrd="1" destOrd="0" presId="urn:microsoft.com/office/officeart/2005/8/layout/default"/>
    <dgm:cxn modelId="{9ACBCF94-65C3-5849-9BE9-C2C6BAF7009E}" type="presParOf" srcId="{13483CE7-E661-724D-B400-407619415274}" destId="{8311BB77-3424-1C49-BDCC-B93BBEF45CCF}" srcOrd="2" destOrd="0" presId="urn:microsoft.com/office/officeart/2005/8/layout/default"/>
    <dgm:cxn modelId="{C4D055F4-7AC6-604E-9720-899FBD055A21}" type="presParOf" srcId="{13483CE7-E661-724D-B400-407619415274}" destId="{19D51FF1-A0EF-7546-B31B-71B3681ECB22}" srcOrd="3" destOrd="0" presId="urn:microsoft.com/office/officeart/2005/8/layout/default"/>
    <dgm:cxn modelId="{C02D5AE1-3E64-E241-A23B-A9E2CAABD30F}" type="presParOf" srcId="{13483CE7-E661-724D-B400-407619415274}" destId="{9F3FC9A9-39BF-1142-B128-99F807DE9FFA}" srcOrd="4" destOrd="0" presId="urn:microsoft.com/office/officeart/2005/8/layout/default"/>
    <dgm:cxn modelId="{D60BDA45-5B11-BC49-8FC1-B30301292723}" type="presParOf" srcId="{13483CE7-E661-724D-B400-407619415274}" destId="{F9AA241C-7E8C-224F-A0EB-47B026B08A9E}" srcOrd="5" destOrd="0" presId="urn:microsoft.com/office/officeart/2005/8/layout/default"/>
    <dgm:cxn modelId="{CE02CCA6-FDCF-6B49-B436-B7019DC99876}" type="presParOf" srcId="{13483CE7-E661-724D-B400-407619415274}" destId="{F43E7AD1-9AAB-E54B-B1E4-1F70255DCF7E}" srcOrd="6" destOrd="0" presId="urn:microsoft.com/office/officeart/2005/8/layout/default"/>
    <dgm:cxn modelId="{9528F6D9-6F3C-E846-8EBE-FB4A4EADA2A2}" type="presParOf" srcId="{13483CE7-E661-724D-B400-407619415274}" destId="{B20F07D6-A1CC-E04C-9FED-925CA956A276}" srcOrd="7" destOrd="0" presId="urn:microsoft.com/office/officeart/2005/8/layout/default"/>
    <dgm:cxn modelId="{83B40B4E-E012-ED4F-B5BB-7F25E7584E48}" type="presParOf" srcId="{13483CE7-E661-724D-B400-407619415274}" destId="{0CBF30A0-3DDE-954A-830F-79D06CA6A91E}" srcOrd="8" destOrd="0" presId="urn:microsoft.com/office/officeart/2005/8/layout/default"/>
    <dgm:cxn modelId="{2DE3DD32-DAE9-384B-AB41-96801A8B7679}" type="presParOf" srcId="{13483CE7-E661-724D-B400-407619415274}" destId="{E445981F-39AF-E347-9809-06B36D9D3F1D}" srcOrd="9" destOrd="0" presId="urn:microsoft.com/office/officeart/2005/8/layout/default"/>
    <dgm:cxn modelId="{D4A9B796-CF96-C340-A3BC-7E14FC049FA7}" type="presParOf" srcId="{13483CE7-E661-724D-B400-407619415274}" destId="{2AD98A3A-74A0-B348-87E8-66E433281AF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61B47-3F8C-4340-859C-C7B1C3FF852C}">
      <dsp:nvSpPr>
        <dsp:cNvPr id="0" name=""/>
        <dsp:cNvSpPr/>
      </dsp:nvSpPr>
      <dsp:spPr>
        <a:xfrm>
          <a:off x="1063567" y="2934"/>
          <a:ext cx="2738685" cy="16432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Apllications &amp; PO Details: IOMS, IPAS, SWFM appliactions and related PO numbers.</a:t>
          </a:r>
        </a:p>
      </dsp:txBody>
      <dsp:txXfrm>
        <a:off x="1063567" y="2934"/>
        <a:ext cx="2738685" cy="1643211"/>
      </dsp:txXfrm>
    </dsp:sp>
    <dsp:sp modelId="{8311BB77-3424-1C49-BDCC-B93BBEF45CCF}">
      <dsp:nvSpPr>
        <dsp:cNvPr id="0" name=""/>
        <dsp:cNvSpPr/>
      </dsp:nvSpPr>
      <dsp:spPr>
        <a:xfrm>
          <a:off x="4076121" y="2934"/>
          <a:ext cx="2738685" cy="16432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Technical Support Needs: Emphasis on additional Technical Support Assistans (TSA) to handle user issues.</a:t>
          </a:r>
        </a:p>
      </dsp:txBody>
      <dsp:txXfrm>
        <a:off x="4076121" y="2934"/>
        <a:ext cx="2738685" cy="1643211"/>
      </dsp:txXfrm>
    </dsp:sp>
    <dsp:sp modelId="{9F3FC9A9-39BF-1142-B128-99F807DE9FFA}">
      <dsp:nvSpPr>
        <dsp:cNvPr id="0" name=""/>
        <dsp:cNvSpPr/>
      </dsp:nvSpPr>
      <dsp:spPr>
        <a:xfrm>
          <a:off x="7088675" y="2934"/>
          <a:ext cx="2738685" cy="16432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Scope of Work: Details on service request and support management, application/database/software support, and reporting management.</a:t>
          </a:r>
        </a:p>
      </dsp:txBody>
      <dsp:txXfrm>
        <a:off x="7088675" y="2934"/>
        <a:ext cx="2738685" cy="1643211"/>
      </dsp:txXfrm>
    </dsp:sp>
    <dsp:sp modelId="{F43E7AD1-9AAB-E54B-B1E4-1F70255DCF7E}">
      <dsp:nvSpPr>
        <dsp:cNvPr id="0" name=""/>
        <dsp:cNvSpPr/>
      </dsp:nvSpPr>
      <dsp:spPr>
        <a:xfrm>
          <a:off x="1063567" y="1920014"/>
          <a:ext cx="2738685" cy="16432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Service Level Agreement (SLA): Defined targets and penalties for not meeting SLA.</a:t>
          </a:r>
        </a:p>
      </dsp:txBody>
      <dsp:txXfrm>
        <a:off x="1063567" y="1920014"/>
        <a:ext cx="2738685" cy="1643211"/>
      </dsp:txXfrm>
    </dsp:sp>
    <dsp:sp modelId="{0CBF30A0-3DDE-954A-830F-79D06CA6A91E}">
      <dsp:nvSpPr>
        <dsp:cNvPr id="0" name=""/>
        <dsp:cNvSpPr/>
      </dsp:nvSpPr>
      <dsp:spPr>
        <a:xfrm>
          <a:off x="4076121" y="1920014"/>
          <a:ext cx="2738685" cy="16432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Maintenance Periode: Juli 1, 2024 – June 30, 2025.</a:t>
          </a:r>
        </a:p>
      </dsp:txBody>
      <dsp:txXfrm>
        <a:off x="4076121" y="1920014"/>
        <a:ext cx="2738685" cy="1643211"/>
      </dsp:txXfrm>
    </dsp:sp>
    <dsp:sp modelId="{2AD98A3A-74A0-B348-87E8-66E433281AFC}">
      <dsp:nvSpPr>
        <dsp:cNvPr id="0" name=""/>
        <dsp:cNvSpPr/>
      </dsp:nvSpPr>
      <dsp:spPr>
        <a:xfrm>
          <a:off x="7088675" y="1920014"/>
          <a:ext cx="2738685" cy="16432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Budget Breakdown: Costs associated with L1 and L2 support, and licensing.</a:t>
          </a:r>
        </a:p>
      </dsp:txBody>
      <dsp:txXfrm>
        <a:off x="7088675" y="1920014"/>
        <a:ext cx="2738685" cy="1643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8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0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6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87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0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7/3/24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3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7/3/24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7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2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72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2" r:id="rId10"/>
    <p:sldLayoutId id="21474837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8AEE4-3357-B964-48B5-76C21F36F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573" y="1371600"/>
            <a:ext cx="3250069" cy="2696866"/>
          </a:xfrm>
        </p:spPr>
        <p:txBody>
          <a:bodyPr anchor="t">
            <a:normAutofit/>
          </a:bodyPr>
          <a:lstStyle/>
          <a:p>
            <a:r>
              <a:rPr lang="en-US" sz="4400"/>
              <a:t>Meeting Recap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2425F-4136-0627-8BA1-4111F3CF4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950" y="4532626"/>
            <a:ext cx="3250068" cy="1140304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2835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Video 14" descr="People Discussing">
            <a:extLst>
              <a:ext uri="{FF2B5EF4-FFF2-40B4-BE49-F238E27FC236}">
                <a16:creationId xmlns:a16="http://schemas.microsoft.com/office/drawing/2014/main" id="{AF1F1532-B10A-DE39-AB3C-F915CC490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4444723" y="1480347"/>
            <a:ext cx="7086286" cy="39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2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6CB67EA4-00B3-787D-A226-E2BB90581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18" r="-1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8B27E8-5508-CFF9-BB4C-B821FDE7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736C5-EB25-1429-6862-82750F31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/>
              <a:t>This meeting discussed maintenance contracts to ensure continuous technical support for several applications (IOMS, IPAS, SWFM) used by </a:t>
            </a:r>
            <a:r>
              <a:rPr lang="en-ID" dirty="0" err="1"/>
              <a:t>Telkomsel</a:t>
            </a:r>
            <a:r>
              <a:rPr lang="en-ID" dirty="0"/>
              <a:t>. It includes the scope of work, service level agreements, penalty schemes, and budgeting details for technical support and maintenance 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2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C7E75-C363-90DB-8799-86EE5E98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00B5E-3DC6-A8F0-D6A7-CFC4212674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894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D24807EC-B76C-FA1C-5B78-9BC923DAC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99" r="614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E560B-EB58-CAFA-B7FA-7C02BF3B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AB238-0D1C-249D-0610-064345CAA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proceed with the procurement of a maintenance contract to ensure the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avaibility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reliability of technical support for the applications (IOMS, IPAS, SWFM).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D666A-1FE3-64AA-12A5-B7A28DE5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US" dirty="0"/>
              <a:t>Action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AE96-372F-DDC6-D7AC-B14B97102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Contract Procurement: initiate and finalize the </a:t>
            </a:r>
            <a:r>
              <a:rPr lang="en-US" sz="14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maintance</a:t>
            </a:r>
            <a:r>
              <a:rPr lang="en-US" sz="14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contract.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Technical Support Staffing: Hire 9 L1 Helpdesk administrators and ensure L2 support for complex issues.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SLA Monitoring: Implement monitoring </a:t>
            </a:r>
            <a:r>
              <a:rPr lang="en-US" sz="14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mechnisms</a:t>
            </a:r>
            <a:r>
              <a:rPr lang="en-US" sz="14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to ensure adherence to SLA.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Reporting: Establish regular reporting protocols as per the defined schedule (daily, weekly, monthly, quarterly, semesterly, and yearly).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Data Management: Maintain data integrity through regular backup, restoration, and optimization activities.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API Management: Ensure the creation and maintenance of API for reporting needs.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6ABF5CA2-D603-09E1-0536-149592231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65736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277</Words>
  <Application>Microsoft Macintosh PowerPoint</Application>
  <PresentationFormat>Widescreen</PresentationFormat>
  <Paragraphs>19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Cambria</vt:lpstr>
      <vt:lpstr>Grandview Display</vt:lpstr>
      <vt:lpstr>Times New Roman</vt:lpstr>
      <vt:lpstr>DashVTI</vt:lpstr>
      <vt:lpstr>Meeting Recap</vt:lpstr>
      <vt:lpstr>Summary</vt:lpstr>
      <vt:lpstr>Key Takeaways</vt:lpstr>
      <vt:lpstr>Decisions</vt:lpstr>
      <vt:lpstr>Action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Rendy Yusuf Prasetyo</dc:creator>
  <cp:lastModifiedBy>Rendy Yusuf Prasetyo</cp:lastModifiedBy>
  <cp:revision>1</cp:revision>
  <dcterms:created xsi:type="dcterms:W3CDTF">2024-07-03T00:56:12Z</dcterms:created>
  <dcterms:modified xsi:type="dcterms:W3CDTF">2024-07-03T01:16:27Z</dcterms:modified>
</cp:coreProperties>
</file>